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0" r:id="rId4"/>
    <p:sldId id="272" r:id="rId5"/>
    <p:sldId id="273" r:id="rId6"/>
    <p:sldId id="274" r:id="rId7"/>
    <p:sldId id="258" r:id="rId8"/>
    <p:sldId id="259" r:id="rId9"/>
    <p:sldId id="260" r:id="rId10"/>
    <p:sldId id="275" r:id="rId11"/>
    <p:sldId id="261" r:id="rId12"/>
    <p:sldId id="262" r:id="rId13"/>
    <p:sldId id="263" r:id="rId14"/>
    <p:sldId id="264" r:id="rId15"/>
    <p:sldId id="265" r:id="rId16"/>
    <p:sldId id="266" r:id="rId17"/>
    <p:sldId id="276" r:id="rId18"/>
    <p:sldId id="267" r:id="rId19"/>
    <p:sldId id="268" r:id="rId20"/>
    <p:sldId id="278" r:id="rId21"/>
    <p:sldId id="277" r:id="rId22"/>
    <p:sldId id="281" r:id="rId23"/>
    <p:sldId id="280" r:id="rId24"/>
    <p:sldId id="282" r:id="rId25"/>
    <p:sldId id="279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tif>
</file>

<file path=ppt/media/image4.tif>
</file>

<file path=ppt/media/image5.t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smtClean="0"/>
              <a:t>Click to edit Master subtitle style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5262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2092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932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6126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364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50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445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730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488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698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387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BFD6C-CE27-401D-83B0-FA4A2E09107E}" type="datetimeFigureOut">
              <a:rPr lang="ko-KR" altLang="en-US" smtClean="0"/>
              <a:t>2018-12-21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01201-FCA0-48DC-96BC-17BB86396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441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Chapter 3 </a:t>
            </a:r>
            <a:r>
              <a:rPr lang="ko-KR" altLang="en-US" dirty="0" smtClean="0"/>
              <a:t>신경망</a:t>
            </a:r>
            <a:r>
              <a:rPr lang="en-US" altLang="ko-KR" dirty="0" smtClean="0"/>
              <a:t>(2)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555345" y="4913745"/>
            <a:ext cx="243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Week4  -  songxue77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3461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3.5.1 </a:t>
            </a:r>
            <a:r>
              <a:rPr lang="ko-KR" altLang="en-US" dirty="0"/>
              <a:t>항등함수와 소프트맥스 함수</a:t>
            </a:r>
          </a:p>
        </p:txBody>
      </p:sp>
      <p:pic>
        <p:nvPicPr>
          <p:cNvPr id="4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12167"/>
            <a:ext cx="3520554" cy="4722695"/>
          </a:xfrm>
          <a:prstGeom prst="rect">
            <a:avLst/>
          </a:prstGeom>
        </p:spPr>
      </p:pic>
      <p:pic>
        <p:nvPicPr>
          <p:cNvPr id="5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212" y="1435400"/>
            <a:ext cx="1625532" cy="8737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55526" y="2401457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0.3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69381" y="4040912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2.9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283234" y="5634182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4.0</a:t>
            </a:r>
            <a:endParaRPr lang="ko-KR" altLang="en-US" dirty="0"/>
          </a:p>
        </p:txBody>
      </p:sp>
      <p:cxnSp>
        <p:nvCxnSpPr>
          <p:cNvPr id="10" name="Straight Arrow Connector 9"/>
          <p:cNvCxnSpPr>
            <a:stCxn id="6" idx="3"/>
          </p:cNvCxnSpPr>
          <p:nvPr/>
        </p:nvCxnSpPr>
        <p:spPr>
          <a:xfrm>
            <a:off x="5744762" y="2586123"/>
            <a:ext cx="29097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772470" y="4220901"/>
            <a:ext cx="29097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772470" y="5818848"/>
            <a:ext cx="29097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11768" y="1803702"/>
            <a:ext cx="1375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1.34985881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363986" y="2120166"/>
            <a:ext cx="1755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74.1221542102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497915" y="3424678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18.17414537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350133" y="3741142"/>
            <a:ext cx="1755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74.1221542102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493298" y="5091842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54.59815003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345516" y="5408306"/>
            <a:ext cx="1755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74.1221542102</a:t>
            </a:r>
            <a:endParaRPr lang="ko-KR" altLang="en-US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6363986" y="2120166"/>
            <a:ext cx="16712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387081" y="3759615"/>
            <a:ext cx="16712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391699" y="5426783"/>
            <a:ext cx="16712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738819" y="2401457"/>
            <a:ext cx="1375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0.01821127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738819" y="3988848"/>
            <a:ext cx="1375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0.24519181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8712189" y="5634182"/>
            <a:ext cx="1375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0.73659661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661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3.5.2 </a:t>
            </a:r>
            <a:r>
              <a:rPr lang="ko-KR" altLang="en-US" dirty="0" smtClean="0"/>
              <a:t>소프트맥스 함수 구현 시 </a:t>
            </a:r>
            <a:r>
              <a:rPr lang="ko-KR" altLang="en-US" dirty="0" smtClean="0">
                <a:solidFill>
                  <a:srgbClr val="FF0000"/>
                </a:solidFill>
              </a:rPr>
              <a:t>주의점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4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571" y="1827166"/>
            <a:ext cx="6413517" cy="4637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1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3.5.3 </a:t>
            </a:r>
            <a:r>
              <a:rPr lang="ko-KR" altLang="en-US" dirty="0" smtClean="0"/>
              <a:t>소프트맥스 함수의 특징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소프트맥스 함수의 출력은 </a:t>
            </a:r>
            <a:r>
              <a:rPr lang="en-US" altLang="ko-KR" dirty="0" smtClean="0"/>
              <a:t>0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1.0</a:t>
            </a:r>
            <a:r>
              <a:rPr lang="ko-KR" altLang="en-US" dirty="0" smtClean="0"/>
              <a:t>사이의 실수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소프트맥스 함수를 적용해도 각 원소의 대소 관계는 변하지 않음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신경망을 이용한 분류에서는 일반적으로 가장 큰 출력을 내는 뉴런에 해당하는 클래스로만 인식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9494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3.5.4 </a:t>
            </a:r>
            <a:r>
              <a:rPr lang="ko-KR" altLang="en-US" dirty="0" smtClean="0"/>
              <a:t>출력층의 뉴런 수 정하기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풀려는 문제에 맞게 적절히 정해야 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분류하고 싶은 클래스 수로 설정하는 것이 일반적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입력이미지를 숫자 </a:t>
            </a:r>
            <a:r>
              <a:rPr lang="en-US" altLang="ko-KR" dirty="0" smtClean="0"/>
              <a:t>0</a:t>
            </a:r>
            <a:r>
              <a:rPr lang="ko-KR" altLang="en-US" dirty="0" smtClean="0"/>
              <a:t>부터 </a:t>
            </a:r>
            <a:r>
              <a:rPr lang="en-US" altLang="ko-KR" dirty="0" smtClean="0"/>
              <a:t>9</a:t>
            </a:r>
            <a:r>
              <a:rPr lang="ko-KR" altLang="en-US" dirty="0" smtClean="0"/>
              <a:t>중 하나로 분류하는 문제는 출력층의 뉴런 </a:t>
            </a:r>
            <a:r>
              <a:rPr lang="en-US" altLang="ko-KR" dirty="0" smtClean="0"/>
              <a:t>10</a:t>
            </a:r>
            <a:r>
              <a:rPr lang="ko-KR" altLang="en-US" dirty="0" smtClean="0"/>
              <a:t>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591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3.6 </a:t>
            </a:r>
            <a:r>
              <a:rPr lang="ko-KR" altLang="en-US" dirty="0" smtClean="0"/>
              <a:t>손글씨 숫자 인식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이번 절에서 이미 학습된 매개변수를 사용하여 학습과정은 생략하고 </a:t>
            </a:r>
            <a:r>
              <a:rPr lang="ko-KR" altLang="en-US" dirty="0" smtClean="0"/>
              <a:t>추론과정만 </a:t>
            </a:r>
            <a:r>
              <a:rPr lang="ko-KR" altLang="en-US" dirty="0" smtClean="0"/>
              <a:t>구현</a:t>
            </a:r>
            <a:endParaRPr lang="en-US" altLang="ko-KR" dirty="0" smtClean="0"/>
          </a:p>
          <a:p>
            <a:r>
              <a:rPr lang="ko-KR" altLang="en-US" dirty="0" smtClean="0"/>
              <a:t>이 추론과정을 신경망의 </a:t>
            </a:r>
            <a:r>
              <a:rPr lang="ko-KR" altLang="en-US" dirty="0" smtClean="0">
                <a:solidFill>
                  <a:srgbClr val="FF0000"/>
                </a:solidFill>
              </a:rPr>
              <a:t>순전파</a:t>
            </a:r>
            <a:r>
              <a:rPr lang="en-US" altLang="ko-KR" dirty="0" smtClean="0"/>
              <a:t>(forward propagation</a:t>
            </a:r>
            <a:r>
              <a:rPr lang="en-US" altLang="ko-KR" dirty="0" smtClean="0"/>
              <a:t>)</a:t>
            </a:r>
            <a:r>
              <a:rPr lang="ko-KR" altLang="en-US" dirty="0" smtClean="0"/>
              <a:t>라고 </a:t>
            </a:r>
            <a:r>
              <a:rPr lang="ko-KR" altLang="en-US" dirty="0" smtClean="0"/>
              <a:t>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494096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3.6.1 MNIST </a:t>
            </a:r>
            <a:r>
              <a:rPr lang="ko-KR" altLang="en-US" dirty="0" smtClean="0"/>
              <a:t>데이터셋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MNIST </a:t>
            </a:r>
            <a:r>
              <a:rPr lang="ko-KR" altLang="en-US" dirty="0" smtClean="0"/>
              <a:t>데이터셋은 </a:t>
            </a:r>
            <a:r>
              <a:rPr lang="en-US" altLang="ko-KR" dirty="0" smtClean="0"/>
              <a:t>0</a:t>
            </a:r>
            <a:r>
              <a:rPr lang="ko-KR" altLang="en-US" dirty="0" smtClean="0"/>
              <a:t>부터 </a:t>
            </a:r>
            <a:r>
              <a:rPr lang="en-US" altLang="ko-KR" dirty="0" smtClean="0"/>
              <a:t>9</a:t>
            </a:r>
            <a:r>
              <a:rPr lang="ko-KR" altLang="en-US" dirty="0" smtClean="0"/>
              <a:t>까지의 숫자이미지로 </a:t>
            </a:r>
            <a:r>
              <a:rPr lang="ko-KR" altLang="en-US" dirty="0" smtClean="0"/>
              <a:t>구성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훈련이미지 </a:t>
            </a:r>
            <a:r>
              <a:rPr lang="en-US" altLang="ko-KR" dirty="0" smtClean="0"/>
              <a:t>60,000</a:t>
            </a:r>
            <a:r>
              <a:rPr lang="ko-KR" altLang="en-US" dirty="0" smtClean="0"/>
              <a:t>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시험이미지 </a:t>
            </a:r>
            <a:r>
              <a:rPr lang="en-US" altLang="ko-KR" dirty="0" smtClean="0"/>
              <a:t>10,000</a:t>
            </a:r>
            <a:r>
              <a:rPr lang="ko-KR" altLang="en-US" dirty="0" smtClean="0"/>
              <a:t>장</a:t>
            </a:r>
            <a:endParaRPr lang="en-US" altLang="ko-KR" dirty="0" smtClean="0"/>
          </a:p>
          <a:p>
            <a:pPr lvl="1"/>
            <a:r>
              <a:rPr lang="en-US" altLang="zh-CN" dirty="0" smtClean="0"/>
              <a:t>28</a:t>
            </a:r>
            <a:r>
              <a:rPr lang="en-US" altLang="zh-CN" dirty="0" smtClean="0"/>
              <a:t>X28</a:t>
            </a:r>
            <a:r>
              <a:rPr lang="ko-KR" altLang="en-US" dirty="0" smtClean="0"/>
              <a:t>크기의 회색조 이미지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각 픽셀은 </a:t>
            </a:r>
            <a:r>
              <a:rPr lang="en-US" altLang="ko-KR" dirty="0" smtClean="0"/>
              <a:t>0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255</a:t>
            </a:r>
            <a:r>
              <a:rPr lang="ko-KR" altLang="en-US" dirty="0" smtClean="0"/>
              <a:t>까지의 값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509" y="3399074"/>
            <a:ext cx="7709470" cy="169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71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3.6.1 MNIST </a:t>
            </a:r>
            <a:r>
              <a:rPr lang="ko-KR" altLang="en-US" dirty="0" smtClean="0"/>
              <a:t>데이터셋</a:t>
            </a:r>
            <a:endParaRPr lang="ko-KR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914" y="3412343"/>
            <a:ext cx="10012172" cy="2915057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dirty="0" smtClean="0"/>
              <a:t>MNIST </a:t>
            </a:r>
            <a:r>
              <a:rPr lang="ko-KR" altLang="en-US" dirty="0" smtClean="0"/>
              <a:t>데이터셋</a:t>
            </a:r>
            <a:r>
              <a:rPr lang="ko-KR" altLang="en-US" dirty="0" smtClean="0"/>
              <a:t>을 내려받아 이미지를 넘파이 배열로 변환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훈련이미지 </a:t>
            </a:r>
            <a:r>
              <a:rPr lang="en-US" altLang="ko-KR" dirty="0" smtClean="0"/>
              <a:t>60,000</a:t>
            </a:r>
            <a:r>
              <a:rPr lang="ko-KR" altLang="en-US" dirty="0" smtClean="0"/>
              <a:t>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시험이미지 </a:t>
            </a:r>
            <a:r>
              <a:rPr lang="en-US" altLang="ko-KR" dirty="0" smtClean="0"/>
              <a:t>10,000</a:t>
            </a:r>
            <a:r>
              <a:rPr lang="ko-KR" altLang="en-US" dirty="0" smtClean="0"/>
              <a:t>장</a:t>
            </a:r>
            <a:endParaRPr lang="en-US" altLang="ko-KR" dirty="0" smtClean="0"/>
          </a:p>
          <a:p>
            <a:pPr lvl="1"/>
            <a:r>
              <a:rPr lang="en-US" altLang="zh-CN" dirty="0" smtClean="0"/>
              <a:t>28</a:t>
            </a:r>
            <a:r>
              <a:rPr lang="en-US" altLang="zh-CN" dirty="0" smtClean="0"/>
              <a:t>X28</a:t>
            </a:r>
            <a:r>
              <a:rPr lang="ko-KR" altLang="en-US" dirty="0" smtClean="0"/>
              <a:t>크기의 회색조 이미지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각 픽셀은 </a:t>
            </a:r>
            <a:r>
              <a:rPr lang="en-US" altLang="ko-KR" dirty="0" smtClean="0"/>
              <a:t>0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255</a:t>
            </a:r>
            <a:r>
              <a:rPr lang="ko-KR" altLang="en-US" dirty="0" smtClean="0"/>
              <a:t>까지의 값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211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3.6.1 MNIST </a:t>
            </a:r>
            <a:r>
              <a:rPr lang="ko-KR" altLang="en-US" dirty="0" smtClean="0"/>
              <a:t>데이터셋</a:t>
            </a:r>
            <a:endParaRPr lang="ko-KR" alt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dirty="0" smtClean="0"/>
              <a:t>normalize </a:t>
            </a:r>
          </a:p>
          <a:p>
            <a:pPr lvl="1"/>
            <a:r>
              <a:rPr lang="ko-KR" altLang="en-US" dirty="0" smtClean="0"/>
              <a:t>이미지의 픽셀값을 </a:t>
            </a:r>
            <a:r>
              <a:rPr lang="en-US" altLang="ko-KR" dirty="0" smtClean="0"/>
              <a:t>0.0~0.1 </a:t>
            </a:r>
            <a:r>
              <a:rPr lang="ko-KR" altLang="en-US" dirty="0" smtClean="0"/>
              <a:t>사이의 값으로 정규화할지</a:t>
            </a:r>
            <a:endParaRPr lang="en-US" altLang="ko-KR" dirty="0" smtClean="0"/>
          </a:p>
          <a:p>
            <a:r>
              <a:rPr lang="en-US" altLang="ko-KR" dirty="0" smtClean="0"/>
              <a:t>F</a:t>
            </a:r>
            <a:r>
              <a:rPr lang="en-US" altLang="ko-KR" dirty="0" smtClean="0"/>
              <a:t>latten</a:t>
            </a:r>
          </a:p>
          <a:p>
            <a:pPr lvl="1"/>
            <a:r>
              <a:rPr lang="ko-KR" altLang="en-US" dirty="0" smtClean="0"/>
              <a:t>입력 이미지를 </a:t>
            </a:r>
            <a:r>
              <a:rPr lang="en-US" altLang="ko-KR" dirty="0" smtClean="0"/>
              <a:t>1</a:t>
            </a:r>
            <a:r>
              <a:rPr lang="ko-KR" altLang="en-US" dirty="0" smtClean="0"/>
              <a:t>차원 배열로 만들지</a:t>
            </a:r>
            <a:endParaRPr lang="en-US" altLang="ko-KR" dirty="0" smtClean="0"/>
          </a:p>
          <a:p>
            <a:r>
              <a:rPr lang="en-US" altLang="ko-KR" dirty="0" err="1" smtClean="0"/>
              <a:t>one_hot_label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레이블을 원</a:t>
            </a:r>
            <a:r>
              <a:rPr lang="en-US" altLang="ko-KR" dirty="0" smtClean="0"/>
              <a:t>-</a:t>
            </a:r>
            <a:r>
              <a:rPr lang="ko-KR" altLang="en-US" dirty="0" smtClean="0"/>
              <a:t>핫 인크딩 형태로 저장할지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559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3.6.1 MNIST </a:t>
            </a:r>
            <a:r>
              <a:rPr lang="ko-KR" altLang="en-US" dirty="0" smtClean="0"/>
              <a:t>데이터셋</a:t>
            </a:r>
            <a:r>
              <a:rPr lang="en-US" altLang="ko-KR" dirty="0" smtClean="0"/>
              <a:t>(</a:t>
            </a:r>
            <a:r>
              <a:rPr lang="ko-KR" altLang="en-US" dirty="0" smtClean="0"/>
              <a:t>보여주기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08" y="1461147"/>
            <a:ext cx="9907383" cy="519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15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3.6.2 </a:t>
            </a:r>
            <a:r>
              <a:rPr lang="ko-KR" altLang="en-US" dirty="0" smtClean="0"/>
              <a:t>신경망의 추론 처리</a:t>
            </a:r>
            <a:endParaRPr lang="ko-KR" altLang="en-US" dirty="0"/>
          </a:p>
        </p:txBody>
      </p:sp>
      <p:sp>
        <p:nvSpPr>
          <p:cNvPr id="5" name="x1"/>
          <p:cNvSpPr/>
          <p:nvPr/>
        </p:nvSpPr>
        <p:spPr>
          <a:xfrm>
            <a:off x="1366511" y="1985818"/>
            <a:ext cx="1034946" cy="1034946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r>
              <a:rPr dirty="0" smtClean="0"/>
              <a:t>x1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1431638" y="146901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입력층</a:t>
            </a:r>
            <a:endParaRPr lang="ko-KR" altLang="en-US" dirty="0"/>
          </a:p>
        </p:txBody>
      </p:sp>
      <p:sp>
        <p:nvSpPr>
          <p:cNvPr id="6" name="x1"/>
          <p:cNvSpPr/>
          <p:nvPr/>
        </p:nvSpPr>
        <p:spPr>
          <a:xfrm>
            <a:off x="1394667" y="3098092"/>
            <a:ext cx="1006790" cy="103056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r>
              <a:rPr dirty="0" smtClean="0"/>
              <a:t>x</a:t>
            </a:r>
            <a:r>
              <a:rPr lang="en-US" dirty="0" smtClean="0"/>
              <a:t>2</a:t>
            </a:r>
            <a:endParaRPr dirty="0"/>
          </a:p>
        </p:txBody>
      </p:sp>
      <p:sp>
        <p:nvSpPr>
          <p:cNvPr id="7" name="x1"/>
          <p:cNvSpPr/>
          <p:nvPr/>
        </p:nvSpPr>
        <p:spPr>
          <a:xfrm>
            <a:off x="1394533" y="5596530"/>
            <a:ext cx="1025396" cy="961287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 smtClean="0"/>
              <a:t>x</a:t>
            </a:r>
            <a:r>
              <a:rPr lang="en-US" dirty="0" smtClean="0"/>
              <a:t>784</a:t>
            </a:r>
            <a:endParaRPr dirty="0"/>
          </a:p>
        </p:txBody>
      </p:sp>
      <p:sp>
        <p:nvSpPr>
          <p:cNvPr id="8" name="x1"/>
          <p:cNvSpPr/>
          <p:nvPr/>
        </p:nvSpPr>
        <p:spPr>
          <a:xfrm>
            <a:off x="1842406" y="4294902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9" name="x1"/>
          <p:cNvSpPr/>
          <p:nvPr/>
        </p:nvSpPr>
        <p:spPr>
          <a:xfrm>
            <a:off x="1847027" y="449348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10" name="x1"/>
          <p:cNvSpPr/>
          <p:nvPr/>
        </p:nvSpPr>
        <p:spPr>
          <a:xfrm>
            <a:off x="1851648" y="46735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11" name="x1"/>
          <p:cNvSpPr/>
          <p:nvPr/>
        </p:nvSpPr>
        <p:spPr>
          <a:xfrm>
            <a:off x="1847032" y="48259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12" name="x1"/>
          <p:cNvSpPr/>
          <p:nvPr/>
        </p:nvSpPr>
        <p:spPr>
          <a:xfrm>
            <a:off x="1860889" y="49783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13" name="x1"/>
          <p:cNvSpPr/>
          <p:nvPr/>
        </p:nvSpPr>
        <p:spPr>
          <a:xfrm>
            <a:off x="1865503" y="5140032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14" name="x1"/>
          <p:cNvSpPr/>
          <p:nvPr/>
        </p:nvSpPr>
        <p:spPr>
          <a:xfrm>
            <a:off x="1870125" y="5320140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15" name="TextBox 14"/>
          <p:cNvSpPr txBox="1"/>
          <p:nvPr/>
        </p:nvSpPr>
        <p:spPr>
          <a:xfrm>
            <a:off x="9453420" y="146708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출</a:t>
            </a:r>
            <a:r>
              <a:rPr lang="ko-KR" altLang="en-US" dirty="0" smtClean="0"/>
              <a:t>력층</a:t>
            </a:r>
            <a:endParaRPr lang="ko-KR" altLang="en-US" dirty="0"/>
          </a:p>
        </p:txBody>
      </p:sp>
      <p:sp>
        <p:nvSpPr>
          <p:cNvPr id="16" name="x1"/>
          <p:cNvSpPr/>
          <p:nvPr/>
        </p:nvSpPr>
        <p:spPr>
          <a:xfrm>
            <a:off x="9374528" y="1988306"/>
            <a:ext cx="1034946" cy="1034946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r>
              <a:rPr dirty="0" smtClean="0"/>
              <a:t>x1</a:t>
            </a:r>
            <a:endParaRPr dirty="0"/>
          </a:p>
        </p:txBody>
      </p:sp>
      <p:sp>
        <p:nvSpPr>
          <p:cNvPr id="17" name="x1"/>
          <p:cNvSpPr/>
          <p:nvPr/>
        </p:nvSpPr>
        <p:spPr>
          <a:xfrm>
            <a:off x="9374528" y="3098092"/>
            <a:ext cx="1006790" cy="103056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r>
              <a:rPr dirty="0" smtClean="0"/>
              <a:t>x</a:t>
            </a:r>
            <a:r>
              <a:rPr lang="en-US" dirty="0" smtClean="0"/>
              <a:t>2</a:t>
            </a:r>
            <a:endParaRPr dirty="0"/>
          </a:p>
        </p:txBody>
      </p:sp>
      <p:sp>
        <p:nvSpPr>
          <p:cNvPr id="18" name="x1"/>
          <p:cNvSpPr/>
          <p:nvPr/>
        </p:nvSpPr>
        <p:spPr>
          <a:xfrm>
            <a:off x="9374394" y="5596530"/>
            <a:ext cx="1025396" cy="961287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</a:t>
            </a:r>
            <a:r>
              <a:rPr dirty="0" smtClean="0"/>
              <a:t>x</a:t>
            </a:r>
            <a:r>
              <a:rPr lang="en-US" dirty="0" smtClean="0"/>
              <a:t>10</a:t>
            </a:r>
            <a:endParaRPr dirty="0"/>
          </a:p>
        </p:txBody>
      </p:sp>
      <p:sp>
        <p:nvSpPr>
          <p:cNvPr id="19" name="x1"/>
          <p:cNvSpPr/>
          <p:nvPr/>
        </p:nvSpPr>
        <p:spPr>
          <a:xfrm>
            <a:off x="9822267" y="4294902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20" name="x1"/>
          <p:cNvSpPr/>
          <p:nvPr/>
        </p:nvSpPr>
        <p:spPr>
          <a:xfrm>
            <a:off x="9826888" y="449348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21" name="x1"/>
          <p:cNvSpPr/>
          <p:nvPr/>
        </p:nvSpPr>
        <p:spPr>
          <a:xfrm>
            <a:off x="9831509" y="46735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22" name="x1"/>
          <p:cNvSpPr/>
          <p:nvPr/>
        </p:nvSpPr>
        <p:spPr>
          <a:xfrm>
            <a:off x="9826893" y="48259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23" name="x1"/>
          <p:cNvSpPr/>
          <p:nvPr/>
        </p:nvSpPr>
        <p:spPr>
          <a:xfrm>
            <a:off x="9840750" y="49783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24" name="x1"/>
          <p:cNvSpPr/>
          <p:nvPr/>
        </p:nvSpPr>
        <p:spPr>
          <a:xfrm>
            <a:off x="9845364" y="5140032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25" name="x1"/>
          <p:cNvSpPr/>
          <p:nvPr/>
        </p:nvSpPr>
        <p:spPr>
          <a:xfrm>
            <a:off x="9849986" y="5320140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26" name="TextBox 25"/>
          <p:cNvSpPr txBox="1"/>
          <p:nvPr/>
        </p:nvSpPr>
        <p:spPr>
          <a:xfrm>
            <a:off x="4031674" y="1467081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은닉층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6224845" y="1467081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은닉층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8" name="x1"/>
          <p:cNvSpPr/>
          <p:nvPr/>
        </p:nvSpPr>
        <p:spPr>
          <a:xfrm>
            <a:off x="6202940" y="1985818"/>
            <a:ext cx="1034946" cy="1034946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r>
              <a:rPr dirty="0" smtClean="0"/>
              <a:t>x1</a:t>
            </a:r>
            <a:endParaRPr dirty="0"/>
          </a:p>
        </p:txBody>
      </p:sp>
      <p:sp>
        <p:nvSpPr>
          <p:cNvPr id="29" name="x1"/>
          <p:cNvSpPr/>
          <p:nvPr/>
        </p:nvSpPr>
        <p:spPr>
          <a:xfrm>
            <a:off x="6231096" y="3098092"/>
            <a:ext cx="1006790" cy="103056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r>
              <a:rPr dirty="0" smtClean="0"/>
              <a:t>x</a:t>
            </a:r>
            <a:r>
              <a:rPr lang="en-US" dirty="0" smtClean="0"/>
              <a:t>2</a:t>
            </a:r>
            <a:endParaRPr dirty="0"/>
          </a:p>
        </p:txBody>
      </p:sp>
      <p:sp>
        <p:nvSpPr>
          <p:cNvPr id="30" name="x1"/>
          <p:cNvSpPr/>
          <p:nvPr/>
        </p:nvSpPr>
        <p:spPr>
          <a:xfrm>
            <a:off x="6230962" y="5596530"/>
            <a:ext cx="1025396" cy="961287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 smtClean="0"/>
              <a:t>x</a:t>
            </a:r>
            <a:r>
              <a:rPr lang="en-US" dirty="0" smtClean="0"/>
              <a:t>100</a:t>
            </a:r>
            <a:endParaRPr dirty="0"/>
          </a:p>
        </p:txBody>
      </p:sp>
      <p:sp>
        <p:nvSpPr>
          <p:cNvPr id="31" name="x1"/>
          <p:cNvSpPr/>
          <p:nvPr/>
        </p:nvSpPr>
        <p:spPr>
          <a:xfrm>
            <a:off x="6678835" y="4294902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32" name="x1"/>
          <p:cNvSpPr/>
          <p:nvPr/>
        </p:nvSpPr>
        <p:spPr>
          <a:xfrm>
            <a:off x="6683456" y="449348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33" name="x1"/>
          <p:cNvSpPr/>
          <p:nvPr/>
        </p:nvSpPr>
        <p:spPr>
          <a:xfrm>
            <a:off x="6688077" y="46735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34" name="x1"/>
          <p:cNvSpPr/>
          <p:nvPr/>
        </p:nvSpPr>
        <p:spPr>
          <a:xfrm>
            <a:off x="6683461" y="48259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35" name="x1"/>
          <p:cNvSpPr/>
          <p:nvPr/>
        </p:nvSpPr>
        <p:spPr>
          <a:xfrm>
            <a:off x="6697318" y="49783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36" name="x1"/>
          <p:cNvSpPr/>
          <p:nvPr/>
        </p:nvSpPr>
        <p:spPr>
          <a:xfrm>
            <a:off x="6701932" y="5140032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37" name="x1"/>
          <p:cNvSpPr/>
          <p:nvPr/>
        </p:nvSpPr>
        <p:spPr>
          <a:xfrm>
            <a:off x="6706554" y="5320140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38" name="x1"/>
          <p:cNvSpPr/>
          <p:nvPr/>
        </p:nvSpPr>
        <p:spPr>
          <a:xfrm>
            <a:off x="3950603" y="1985818"/>
            <a:ext cx="1034946" cy="1034946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r>
              <a:rPr dirty="0" smtClean="0"/>
              <a:t>x1</a:t>
            </a:r>
            <a:endParaRPr dirty="0"/>
          </a:p>
        </p:txBody>
      </p:sp>
      <p:sp>
        <p:nvSpPr>
          <p:cNvPr id="39" name="x1"/>
          <p:cNvSpPr/>
          <p:nvPr/>
        </p:nvSpPr>
        <p:spPr>
          <a:xfrm>
            <a:off x="3978759" y="3098092"/>
            <a:ext cx="1006790" cy="103056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r>
              <a:rPr dirty="0" smtClean="0"/>
              <a:t>x</a:t>
            </a:r>
            <a:r>
              <a:rPr lang="en-US" dirty="0" smtClean="0"/>
              <a:t>2</a:t>
            </a:r>
            <a:endParaRPr dirty="0"/>
          </a:p>
        </p:txBody>
      </p:sp>
      <p:sp>
        <p:nvSpPr>
          <p:cNvPr id="40" name="x1"/>
          <p:cNvSpPr/>
          <p:nvPr/>
        </p:nvSpPr>
        <p:spPr>
          <a:xfrm>
            <a:off x="3978625" y="5596530"/>
            <a:ext cx="1025396" cy="961287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</a:t>
            </a:r>
            <a:r>
              <a:rPr dirty="0" smtClean="0"/>
              <a:t>x</a:t>
            </a:r>
            <a:r>
              <a:rPr lang="en-US" dirty="0" smtClean="0"/>
              <a:t>50</a:t>
            </a:r>
            <a:endParaRPr dirty="0"/>
          </a:p>
        </p:txBody>
      </p:sp>
      <p:sp>
        <p:nvSpPr>
          <p:cNvPr id="41" name="x1"/>
          <p:cNvSpPr/>
          <p:nvPr/>
        </p:nvSpPr>
        <p:spPr>
          <a:xfrm>
            <a:off x="4426498" y="4294902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42" name="x1"/>
          <p:cNvSpPr/>
          <p:nvPr/>
        </p:nvSpPr>
        <p:spPr>
          <a:xfrm>
            <a:off x="4431119" y="449348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43" name="x1"/>
          <p:cNvSpPr/>
          <p:nvPr/>
        </p:nvSpPr>
        <p:spPr>
          <a:xfrm>
            <a:off x="4435740" y="46735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44" name="x1"/>
          <p:cNvSpPr/>
          <p:nvPr/>
        </p:nvSpPr>
        <p:spPr>
          <a:xfrm>
            <a:off x="4431124" y="48259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45" name="x1"/>
          <p:cNvSpPr/>
          <p:nvPr/>
        </p:nvSpPr>
        <p:spPr>
          <a:xfrm>
            <a:off x="4444981" y="4978396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46" name="x1"/>
          <p:cNvSpPr/>
          <p:nvPr/>
        </p:nvSpPr>
        <p:spPr>
          <a:xfrm>
            <a:off x="4449595" y="5140032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47" name="x1"/>
          <p:cNvSpPr/>
          <p:nvPr/>
        </p:nvSpPr>
        <p:spPr>
          <a:xfrm>
            <a:off x="4454217" y="5320140"/>
            <a:ext cx="124940" cy="12789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48" name="TextBox 47"/>
          <p:cNvSpPr txBox="1"/>
          <p:nvPr/>
        </p:nvSpPr>
        <p:spPr>
          <a:xfrm>
            <a:off x="8229600" y="563418"/>
            <a:ext cx="3639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Sample_weight.pkl</a:t>
            </a:r>
            <a:r>
              <a:rPr lang="ko-KR" altLang="en-US" dirty="0" smtClean="0"/>
              <a:t>에 가중치 저장</a:t>
            </a:r>
            <a:endParaRPr lang="ko-KR" altLang="en-US" dirty="0"/>
          </a:p>
        </p:txBody>
      </p:sp>
      <p:sp>
        <p:nvSpPr>
          <p:cNvPr id="49" name="线条"/>
          <p:cNvSpPr/>
          <p:nvPr/>
        </p:nvSpPr>
        <p:spPr>
          <a:xfrm flipV="1">
            <a:off x="5145994" y="932750"/>
            <a:ext cx="3082955" cy="2752559"/>
          </a:xfrm>
          <a:prstGeom prst="line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0" name="线条"/>
          <p:cNvSpPr/>
          <p:nvPr/>
        </p:nvSpPr>
        <p:spPr>
          <a:xfrm flipV="1">
            <a:off x="7389091" y="1085150"/>
            <a:ext cx="992258" cy="2600159"/>
          </a:xfrm>
          <a:prstGeom prst="line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6103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8" grpId="1"/>
      <p:bldP spid="49" grpId="0" animBg="1"/>
      <p:bldP spid="49" grpId="1" animBg="1"/>
      <p:bldP spid="50" grpId="0" animBg="1"/>
      <p:bldP spid="50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복습시간</a:t>
            </a:r>
            <a:endParaRPr lang="ko-KR" altLang="en-US" dirty="0"/>
          </a:p>
        </p:txBody>
      </p:sp>
      <p:sp>
        <p:nvSpPr>
          <p:cNvPr id="4" name="3.1 퍼셉트론에서 신경망으로…"/>
          <p:cNvSpPr txBox="1"/>
          <p:nvPr/>
        </p:nvSpPr>
        <p:spPr>
          <a:xfrm>
            <a:off x="1018444" y="1592131"/>
            <a:ext cx="5275441" cy="464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 defTabSz="457200">
              <a:lnSpc>
                <a:spcPct val="150000"/>
              </a:lnSpc>
              <a:defRPr sz="296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3.1 </a:t>
            </a:r>
            <a:r>
              <a:rPr dirty="0" err="1"/>
              <a:t>퍼셉트론에서</a:t>
            </a:r>
            <a:r>
              <a:rPr dirty="0"/>
              <a:t> </a:t>
            </a:r>
            <a:r>
              <a:rPr dirty="0" err="1"/>
              <a:t>신경망으로</a:t>
            </a:r>
            <a:r>
              <a:rPr dirty="0"/>
              <a:t> </a:t>
            </a:r>
          </a:p>
          <a:p>
            <a:pPr algn="l" defTabSz="457200">
              <a:lnSpc>
                <a:spcPct val="150000"/>
              </a:lnSpc>
              <a:defRPr sz="296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3.2 </a:t>
            </a:r>
            <a:r>
              <a:rPr dirty="0" err="1"/>
              <a:t>활성화</a:t>
            </a:r>
            <a:r>
              <a:rPr dirty="0"/>
              <a:t> </a:t>
            </a:r>
            <a:r>
              <a:rPr dirty="0" err="1"/>
              <a:t>함수</a:t>
            </a:r>
            <a:r>
              <a:rPr dirty="0"/>
              <a:t> </a:t>
            </a:r>
          </a:p>
          <a:p>
            <a:pPr algn="l" defTabSz="457200">
              <a:lnSpc>
                <a:spcPct val="150000"/>
              </a:lnSpc>
              <a:defRPr sz="296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3.3 </a:t>
            </a:r>
            <a:r>
              <a:rPr dirty="0" err="1"/>
              <a:t>다차원</a:t>
            </a:r>
            <a:r>
              <a:rPr dirty="0"/>
              <a:t> </a:t>
            </a:r>
            <a:r>
              <a:rPr dirty="0" err="1"/>
              <a:t>배열의</a:t>
            </a:r>
            <a:r>
              <a:rPr dirty="0"/>
              <a:t> </a:t>
            </a:r>
            <a:r>
              <a:rPr dirty="0" err="1"/>
              <a:t>계산</a:t>
            </a:r>
            <a:r>
              <a:rPr dirty="0"/>
              <a:t> </a:t>
            </a:r>
          </a:p>
          <a:p>
            <a:pPr algn="l" defTabSz="457200">
              <a:lnSpc>
                <a:spcPct val="150000"/>
              </a:lnSpc>
              <a:defRPr sz="296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3.4 3층 </a:t>
            </a:r>
            <a:r>
              <a:rPr dirty="0" err="1"/>
              <a:t>신경망</a:t>
            </a:r>
            <a:r>
              <a:rPr dirty="0"/>
              <a:t> </a:t>
            </a:r>
            <a:r>
              <a:rPr dirty="0" err="1"/>
              <a:t>구현하기</a:t>
            </a:r>
            <a:r>
              <a:rPr dirty="0"/>
              <a:t> </a:t>
            </a:r>
          </a:p>
          <a:p>
            <a:pPr algn="l" defTabSz="457200">
              <a:lnSpc>
                <a:spcPct val="150000"/>
              </a:lnSpc>
              <a:defRPr sz="296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3.5 </a:t>
            </a:r>
            <a:r>
              <a:rPr dirty="0" err="1"/>
              <a:t>출력층</a:t>
            </a:r>
            <a:r>
              <a:rPr dirty="0"/>
              <a:t> </a:t>
            </a:r>
            <a:r>
              <a:rPr dirty="0" err="1"/>
              <a:t>설계하기</a:t>
            </a:r>
            <a:r>
              <a:rPr dirty="0"/>
              <a:t> </a:t>
            </a:r>
          </a:p>
          <a:p>
            <a:pPr algn="l" defTabSz="457200">
              <a:lnSpc>
                <a:spcPct val="150000"/>
              </a:lnSpc>
              <a:defRPr sz="296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3.6 </a:t>
            </a:r>
            <a:r>
              <a:rPr dirty="0" err="1"/>
              <a:t>손글씨</a:t>
            </a:r>
            <a:r>
              <a:rPr dirty="0"/>
              <a:t> </a:t>
            </a:r>
            <a:r>
              <a:rPr dirty="0" err="1"/>
              <a:t>숫자</a:t>
            </a:r>
            <a:r>
              <a:rPr dirty="0"/>
              <a:t> </a:t>
            </a:r>
            <a:r>
              <a:rPr dirty="0" err="1"/>
              <a:t>인식</a:t>
            </a:r>
            <a:r>
              <a:rPr dirty="0"/>
              <a:t> </a:t>
            </a:r>
          </a:p>
        </p:txBody>
      </p:sp>
      <p:sp>
        <p:nvSpPr>
          <p:cNvPr id="5" name="矩形"/>
          <p:cNvSpPr/>
          <p:nvPr/>
        </p:nvSpPr>
        <p:spPr>
          <a:xfrm>
            <a:off x="950072" y="1465603"/>
            <a:ext cx="5139443" cy="2872387"/>
          </a:xfrm>
          <a:prstGeom prst="rect">
            <a:avLst/>
          </a:prstGeom>
          <a:ln w="25400">
            <a:solidFill>
              <a:srgbClr val="00B05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796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3.6.2 </a:t>
            </a:r>
            <a:r>
              <a:rPr lang="ko-KR" altLang="en-US" dirty="0"/>
              <a:t>신경망의 추론 처리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구현시간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목표</a:t>
            </a:r>
            <a:r>
              <a:rPr lang="en-US" altLang="ko-KR" dirty="0" smtClean="0"/>
              <a:t>1</a:t>
            </a:r>
            <a:r>
              <a:rPr lang="ko-KR" altLang="en-US" dirty="0" smtClean="0"/>
              <a:t>은 입력층에서 은닉층</a:t>
            </a:r>
            <a:r>
              <a:rPr lang="en-US" altLang="ko-KR" dirty="0" smtClean="0"/>
              <a:t>1</a:t>
            </a:r>
            <a:r>
              <a:rPr lang="ko-KR" altLang="en-US" dirty="0" smtClean="0"/>
              <a:t>까지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목표</a:t>
            </a:r>
            <a:r>
              <a:rPr lang="en-US" altLang="ko-KR" dirty="0" smtClean="0"/>
              <a:t>1</a:t>
            </a:r>
            <a:r>
              <a:rPr lang="ko-KR" altLang="en-US" dirty="0" smtClean="0"/>
              <a:t>을 완성하면 출력층까지 모두 구현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구현순서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altLang="ko-KR" dirty="0" err="1" smtClean="0"/>
              <a:t>mnist</a:t>
            </a:r>
            <a:r>
              <a:rPr lang="ko-KR" altLang="en-US" dirty="0" smtClean="0"/>
              <a:t>데이터 불러오기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smtClean="0"/>
              <a:t>계산 완료한 가중치 불러오기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altLang="ko-KR" dirty="0" err="1"/>
              <a:t>m</a:t>
            </a:r>
            <a:r>
              <a:rPr lang="en-US" altLang="ko-KR" dirty="0" err="1" smtClean="0"/>
              <a:t>nist</a:t>
            </a:r>
            <a:r>
              <a:rPr lang="ko-KR" altLang="en-US" dirty="0" smtClean="0"/>
              <a:t>데이터를 신경망에 순전파 시키기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875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3.6.2 </a:t>
            </a:r>
            <a:r>
              <a:rPr lang="ko-KR" altLang="en-US" dirty="0" smtClean="0"/>
              <a:t>신경망의 추론 처리</a:t>
            </a:r>
            <a:endParaRPr lang="ko-KR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11" y="1690688"/>
            <a:ext cx="10170557" cy="419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06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3.6.3 </a:t>
            </a:r>
            <a:r>
              <a:rPr lang="ko-KR" altLang="en-US" dirty="0" smtClean="0"/>
              <a:t>배치</a:t>
            </a:r>
            <a:r>
              <a:rPr lang="en-US" altLang="ko-KR" dirty="0" smtClean="0"/>
              <a:t>(batch)</a:t>
            </a:r>
            <a:r>
              <a:rPr lang="ko-KR" altLang="en-US" dirty="0" smtClean="0"/>
              <a:t> </a:t>
            </a:r>
            <a:r>
              <a:rPr lang="ko-KR" altLang="en-US" dirty="0" smtClean="0"/>
              <a:t>처리</a:t>
            </a:r>
            <a:endParaRPr lang="ko-KR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222" y="1690688"/>
            <a:ext cx="9681504" cy="484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69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3.6.3 </a:t>
            </a:r>
            <a:r>
              <a:rPr lang="ko-KR" altLang="en-US" dirty="0" smtClean="0"/>
              <a:t>배치 처리</a:t>
            </a:r>
            <a:endParaRPr lang="ko-KR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61" y="1368417"/>
            <a:ext cx="8773749" cy="21815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540" y="4212519"/>
            <a:ext cx="8716591" cy="1924319"/>
          </a:xfrm>
          <a:prstGeom prst="rect">
            <a:avLst/>
          </a:prstGeom>
        </p:spPr>
      </p:pic>
      <p:sp>
        <p:nvSpPr>
          <p:cNvPr id="6" name="Down Arrow 5"/>
          <p:cNvSpPr/>
          <p:nvPr/>
        </p:nvSpPr>
        <p:spPr>
          <a:xfrm>
            <a:off x="4839854" y="3549946"/>
            <a:ext cx="720437" cy="66257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790545" y="1976582"/>
            <a:ext cx="1733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한번에 데이터 </a:t>
            </a:r>
            <a:endParaRPr lang="en-US" altLang="ko-KR" dirty="0" smtClean="0"/>
          </a:p>
          <a:p>
            <a:r>
              <a:rPr lang="ko-KR" altLang="en-US" dirty="0" smtClean="0"/>
              <a:t>하나씩 처리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90545" y="4851512"/>
            <a:ext cx="1733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한번에 데이터 </a:t>
            </a:r>
            <a:endParaRPr lang="en-US" altLang="ko-KR" dirty="0" smtClean="0"/>
          </a:p>
          <a:p>
            <a:r>
              <a:rPr lang="en-US" altLang="ko-KR" dirty="0" smtClean="0"/>
              <a:t>100</a:t>
            </a:r>
            <a:r>
              <a:rPr lang="ko-KR" altLang="en-US" dirty="0" smtClean="0"/>
              <a:t>개씩 처리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865744" y="6336145"/>
            <a:ext cx="6049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여러개 데이터를 하나로 묶은 입력데이터를 </a:t>
            </a:r>
            <a:r>
              <a:rPr lang="en-US" altLang="ko-KR" dirty="0" smtClean="0">
                <a:solidFill>
                  <a:srgbClr val="FF0000"/>
                </a:solidFill>
              </a:rPr>
              <a:t>batch</a:t>
            </a:r>
            <a:r>
              <a:rPr lang="ko-KR" altLang="en-US" dirty="0" smtClean="0"/>
              <a:t>라고 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5870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3.6.3 </a:t>
            </a:r>
            <a:r>
              <a:rPr lang="ko-KR" altLang="en-US" dirty="0" smtClean="0"/>
              <a:t>배치 처리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배치처리는 컴퓨터로 계산할 때 큰 이점을 준다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smtClean="0"/>
              <a:t>수치 계산 라이브러리 대부분이 큰 배열을 효율적으로 처리할 수 있도록 고도로 최적화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smtClean="0"/>
              <a:t>컴퓨터에서는 큰 배열을 한꺼번에 계산하는 것이 분할된 작은 배열을 여러번 계산하는 것보다 빠르다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032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3.6.2 </a:t>
            </a:r>
            <a:r>
              <a:rPr lang="ko-KR" altLang="en-US" dirty="0" smtClean="0"/>
              <a:t>신경망의 추론 처리</a:t>
            </a:r>
            <a:endParaRPr lang="ko-KR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85655"/>
            <a:ext cx="10515600" cy="497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51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3.1 </a:t>
            </a:r>
            <a:r>
              <a:rPr lang="ko-KR" altLang="en-US" dirty="0" smtClean="0"/>
              <a:t>퍼셉트론에서 신경망으로</a:t>
            </a:r>
            <a:endParaRPr lang="ko-KR" altLang="en-US" dirty="0"/>
          </a:p>
        </p:txBody>
      </p:sp>
      <p:pic>
        <p:nvPicPr>
          <p:cNvPr id="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1782" y="2623558"/>
            <a:ext cx="6440242" cy="26340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82484" y="1408832"/>
            <a:ext cx="7744316" cy="456984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71038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3.2 </a:t>
            </a:r>
            <a:r>
              <a:rPr lang="ko-KR" altLang="en-US" dirty="0" smtClean="0"/>
              <a:t>활성화함수</a:t>
            </a:r>
            <a:endParaRPr lang="ko-KR" altLang="en-US" dirty="0"/>
          </a:p>
        </p:txBody>
      </p:sp>
      <p:pic>
        <p:nvPicPr>
          <p:cNvPr id="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5338" y="2628035"/>
            <a:ext cx="3283811" cy="2462858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79149" y="2563380"/>
            <a:ext cx="3370019" cy="2527514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49168" y="2628035"/>
            <a:ext cx="3283811" cy="246285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7575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3.3 </a:t>
            </a:r>
            <a:r>
              <a:rPr lang="ko-KR" altLang="en-US" dirty="0" smtClean="0"/>
              <a:t>다차원 배열의 계산</a:t>
            </a:r>
            <a:endParaRPr lang="ko-KR" altLang="en-US" dirty="0"/>
          </a:p>
        </p:txBody>
      </p:sp>
      <p:pic>
        <p:nvPicPr>
          <p:cNvPr id="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9170" y="2133358"/>
            <a:ext cx="6473659" cy="299963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15953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3.4 3</a:t>
            </a:r>
            <a:r>
              <a:rPr lang="ko-KR" altLang="en-US" dirty="0" smtClean="0"/>
              <a:t>층 신경망 구현하기</a:t>
            </a:r>
            <a:endParaRPr lang="ko-KR" altLang="en-US" dirty="0"/>
          </a:p>
        </p:txBody>
      </p:sp>
      <p:pic>
        <p:nvPicPr>
          <p:cNvPr id="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1115" y="1464249"/>
            <a:ext cx="9470159" cy="50588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9090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3.5 </a:t>
            </a:r>
            <a:r>
              <a:rPr lang="ko-KR" altLang="en-US" dirty="0" smtClean="0"/>
              <a:t>출력층 설계하기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신경망은 분류와 회귀에 이용할 수 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분류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데이터가 어느 클래스에 속하는가</a:t>
            </a:r>
            <a:endParaRPr lang="en-US" altLang="ko-KR" dirty="0" smtClean="0"/>
          </a:p>
          <a:p>
            <a:r>
              <a:rPr lang="ko-KR" altLang="en-US" dirty="0" smtClean="0"/>
              <a:t>회귀</a:t>
            </a:r>
            <a:r>
              <a:rPr lang="en-US" altLang="ko-KR" dirty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입력 데이터에서 </a:t>
            </a:r>
            <a:r>
              <a:rPr lang="en-US" altLang="ko-KR" dirty="0" smtClean="0"/>
              <a:t>(</a:t>
            </a:r>
            <a:r>
              <a:rPr lang="ko-KR" altLang="en-US" dirty="0" smtClean="0"/>
              <a:t>연속적인</a:t>
            </a:r>
            <a:r>
              <a:rPr lang="en-US" altLang="ko-KR" dirty="0" smtClean="0"/>
              <a:t>) </a:t>
            </a:r>
            <a:r>
              <a:rPr lang="ko-KR" altLang="en-US" dirty="0" smtClean="0"/>
              <a:t>수치를 예측</a:t>
            </a:r>
            <a:endParaRPr lang="ko-KR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861" y="3683908"/>
            <a:ext cx="4629921" cy="31394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782" y="3758580"/>
            <a:ext cx="3653270" cy="275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0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3.5.1 </a:t>
            </a:r>
            <a:r>
              <a:rPr lang="ko-KR" altLang="en-US" dirty="0" smtClean="0"/>
              <a:t>항등함수와 소프트맥스 함수</a:t>
            </a:r>
            <a:endParaRPr lang="ko-KR" altLang="en-US" dirty="0"/>
          </a:p>
        </p:txBody>
      </p:sp>
      <p:pic>
        <p:nvPicPr>
          <p:cNvPr id="4" name="그림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82441"/>
            <a:ext cx="3410527" cy="45684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67928" y="3703777"/>
            <a:ext cx="5291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항등함수</a:t>
            </a:r>
            <a:r>
              <a:rPr lang="en-US" altLang="ko-KR" dirty="0" smtClean="0"/>
              <a:t>(identity function</a:t>
            </a:r>
            <a:r>
              <a:rPr lang="en-US" altLang="ko-KR" dirty="0" smtClean="0"/>
              <a:t>)</a:t>
            </a:r>
            <a:r>
              <a:rPr lang="ko-KR" altLang="en-US" dirty="0"/>
              <a:t>는</a:t>
            </a:r>
            <a:r>
              <a:rPr lang="ko-KR" altLang="en-US" dirty="0" smtClean="0"/>
              <a:t> </a:t>
            </a:r>
            <a:r>
              <a:rPr lang="ko-KR" altLang="en-US" dirty="0" smtClean="0"/>
              <a:t>입력을 그대로 출력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1137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3.5.1 </a:t>
            </a:r>
            <a:r>
              <a:rPr lang="ko-KR" altLang="en-US" dirty="0"/>
              <a:t>항등함수와 소프트맥스 함수</a:t>
            </a:r>
          </a:p>
        </p:txBody>
      </p:sp>
      <p:pic>
        <p:nvPicPr>
          <p:cNvPr id="4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12167"/>
            <a:ext cx="3520554" cy="4722695"/>
          </a:xfrm>
          <a:prstGeom prst="rect">
            <a:avLst/>
          </a:prstGeom>
        </p:spPr>
      </p:pic>
      <p:pic>
        <p:nvPicPr>
          <p:cNvPr id="5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660" y="3365181"/>
            <a:ext cx="3187890" cy="171349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71297" y="2789384"/>
            <a:ext cx="2397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소프트맥스함수 </a:t>
            </a:r>
            <a:r>
              <a:rPr lang="ko-KR" altLang="en-US" dirty="0" smtClean="0"/>
              <a:t>공식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483927" y="5772728"/>
            <a:ext cx="3925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e = 2.71828 18284 59045 23536 ````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4687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</TotalTime>
  <Words>470</Words>
  <Application>Microsoft Office PowerPoint</Application>
  <PresentationFormat>Widescreen</PresentationFormat>
  <Paragraphs>134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等线</vt:lpstr>
      <vt:lpstr>Helvetica Neue Medium</vt:lpstr>
      <vt:lpstr>Menlo</vt:lpstr>
      <vt:lpstr>맑은 고딕</vt:lpstr>
      <vt:lpstr>Arial</vt:lpstr>
      <vt:lpstr>Office Theme</vt:lpstr>
      <vt:lpstr>Chapter 3 신경망(2)</vt:lpstr>
      <vt:lpstr>복습시간</vt:lpstr>
      <vt:lpstr>3.1 퍼셉트론에서 신경망으로</vt:lpstr>
      <vt:lpstr>3.2 활성화함수</vt:lpstr>
      <vt:lpstr>3.3 다차원 배열의 계산</vt:lpstr>
      <vt:lpstr>3.4 3층 신경망 구현하기</vt:lpstr>
      <vt:lpstr>3.5 출력층 설계하기</vt:lpstr>
      <vt:lpstr>3.5.1 항등함수와 소프트맥스 함수</vt:lpstr>
      <vt:lpstr>3.5.1 항등함수와 소프트맥스 함수</vt:lpstr>
      <vt:lpstr>3.5.1 항등함수와 소프트맥스 함수</vt:lpstr>
      <vt:lpstr>3.5.2 소프트맥스 함수 구현 시 주의점</vt:lpstr>
      <vt:lpstr>3.5.3 소프트맥스 함수의 특징</vt:lpstr>
      <vt:lpstr>3.5.4 출력층의 뉴런 수 정하기</vt:lpstr>
      <vt:lpstr>3.6 손글씨 숫자 인식</vt:lpstr>
      <vt:lpstr>3.6.1 MNIST 데이터셋</vt:lpstr>
      <vt:lpstr>3.6.1 MNIST 데이터셋</vt:lpstr>
      <vt:lpstr>3.6.1 MNIST 데이터셋</vt:lpstr>
      <vt:lpstr>3.6.1 MNIST 데이터셋(보여주기)</vt:lpstr>
      <vt:lpstr>3.6.2 신경망의 추론 처리</vt:lpstr>
      <vt:lpstr>3.6.2 신경망의 추론 처리</vt:lpstr>
      <vt:lpstr>3.6.2 신경망의 추론 처리</vt:lpstr>
      <vt:lpstr>3.6.3 배치(batch) 처리</vt:lpstr>
      <vt:lpstr>3.6.3 배치 처리</vt:lpstr>
      <vt:lpstr>3.6.3 배치 처리</vt:lpstr>
      <vt:lpstr>3.6.2 신경망의 추론 처리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 신경망</dc:title>
  <dc:creator>S onG</dc:creator>
  <cp:lastModifiedBy>S onG</cp:lastModifiedBy>
  <cp:revision>45</cp:revision>
  <dcterms:created xsi:type="dcterms:W3CDTF">2018-12-09T07:22:50Z</dcterms:created>
  <dcterms:modified xsi:type="dcterms:W3CDTF">2018-12-21T15:08:53Z</dcterms:modified>
</cp:coreProperties>
</file>

<file path=docProps/thumbnail.jpeg>
</file>